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7" r:id="rId2"/>
    <p:sldId id="258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2612"/>
    <a:srgbClr val="1D3AA5"/>
    <a:srgbClr val="A59F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8"/>
    <p:restoredTop sz="92480"/>
  </p:normalViewPr>
  <p:slideViewPr>
    <p:cSldViewPr snapToGrid="0" snapToObjects="1">
      <p:cViewPr>
        <p:scale>
          <a:sx n="150" d="100"/>
          <a:sy n="150" d="100"/>
        </p:scale>
        <p:origin x="-2192" y="-10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3978C8-677C-E942-96A4-1930AB846B5A}" type="datetimeFigureOut">
              <a:rPr lang="en-US" smtClean="0"/>
              <a:t>5/25/20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F1875A-8931-3B45-A251-CC31BB6AA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264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Figure 1. Diagram of </a:t>
            </a:r>
            <a:r>
              <a:rPr lang="en-US" b="1" dirty="0" err="1" smtClean="0"/>
              <a:t>vesicovaginal</a:t>
            </a:r>
            <a:r>
              <a:rPr lang="en-US" b="1" dirty="0" smtClean="0"/>
              <a:t> fistula</a:t>
            </a:r>
            <a:r>
              <a:rPr lang="en-US" b="1" baseline="0" dirty="0" smtClean="0"/>
              <a:t> sites. </a:t>
            </a:r>
            <a:r>
              <a:rPr lang="en-US" b="0" baseline="0" dirty="0" smtClean="0"/>
              <a:t>A. </a:t>
            </a:r>
            <a:r>
              <a:rPr lang="en-US" b="0" baseline="0" dirty="0" err="1" smtClean="0"/>
              <a:t>Juxtacervical</a:t>
            </a:r>
            <a:r>
              <a:rPr lang="en-US" b="0" baseline="0" dirty="0" smtClean="0"/>
              <a:t>/vaginal apex (n=6) B. </a:t>
            </a:r>
            <a:r>
              <a:rPr lang="en-US" b="0" baseline="0" dirty="0" err="1" smtClean="0"/>
              <a:t>Midvaginal</a:t>
            </a:r>
            <a:r>
              <a:rPr lang="en-US" b="0" baseline="0" dirty="0" smtClean="0"/>
              <a:t> (n=5) C. </a:t>
            </a:r>
            <a:r>
              <a:rPr lang="en-US" b="0" baseline="0" dirty="0" err="1" smtClean="0"/>
              <a:t>Juxtaurethral</a:t>
            </a:r>
            <a:r>
              <a:rPr lang="en-US" b="0" baseline="0" dirty="0" smtClean="0"/>
              <a:t> (n=4). 1. Pubic symphysis 2. Bladder 3. Uterus 4. Ovary 5. Rectouterine pouch 6. Rectum 7. Anus </a:t>
            </a:r>
            <a:endParaRPr lang="en-US" b="1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F1875A-8931-3B45-A251-CC31BB6AA69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9727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Figure 1. Diagram of </a:t>
            </a:r>
            <a:r>
              <a:rPr lang="en-US" b="1" dirty="0" err="1" smtClean="0"/>
              <a:t>vesicovaginal</a:t>
            </a:r>
            <a:r>
              <a:rPr lang="en-US" b="1" dirty="0" smtClean="0"/>
              <a:t> fistula</a:t>
            </a:r>
            <a:r>
              <a:rPr lang="en-US" b="1" baseline="0" dirty="0" smtClean="0"/>
              <a:t> sites. </a:t>
            </a:r>
            <a:r>
              <a:rPr lang="en-US" b="0" baseline="0" dirty="0" smtClean="0"/>
              <a:t>A. </a:t>
            </a:r>
            <a:r>
              <a:rPr lang="en-US" b="0" baseline="0" dirty="0" err="1" smtClean="0"/>
              <a:t>Juxtacervical</a:t>
            </a:r>
            <a:r>
              <a:rPr lang="en-US" b="0" baseline="0" dirty="0" smtClean="0"/>
              <a:t>/vaginal apex (n=6) B. </a:t>
            </a:r>
            <a:r>
              <a:rPr lang="en-US" b="0" baseline="0" dirty="0" err="1" smtClean="0"/>
              <a:t>Midvaginal</a:t>
            </a:r>
            <a:r>
              <a:rPr lang="en-US" b="0" baseline="0" dirty="0" smtClean="0"/>
              <a:t> (n=5) C. </a:t>
            </a:r>
            <a:r>
              <a:rPr lang="en-US" b="0" baseline="0" dirty="0" err="1" smtClean="0"/>
              <a:t>Juxtaurethral</a:t>
            </a:r>
            <a:r>
              <a:rPr lang="en-US" b="0" baseline="0" dirty="0" smtClean="0"/>
              <a:t> (n=4). 1. Pubic symphysis 2. Bladder 3. Uterus 4. Ovary 5. Rectouterine pouch 6. Rectum 7. Anus </a:t>
            </a:r>
            <a:endParaRPr lang="en-US" b="1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F1875A-8931-3B45-A251-CC31BB6AA69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1277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FEC29-9A53-EE4A-B8D0-0C73012C1FFE}" type="datetimeFigureOut">
              <a:rPr lang="en-US" smtClean="0"/>
              <a:t>5/25/20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CE34C-9B39-C849-91B6-DE0751B76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3955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FEC29-9A53-EE4A-B8D0-0C73012C1FFE}" type="datetimeFigureOut">
              <a:rPr lang="en-US" smtClean="0"/>
              <a:t>5/25/20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CE34C-9B39-C849-91B6-DE0751B76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4857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FEC29-9A53-EE4A-B8D0-0C73012C1FFE}" type="datetimeFigureOut">
              <a:rPr lang="en-US" smtClean="0"/>
              <a:t>5/25/20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CE34C-9B39-C849-91B6-DE0751B76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7777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FEC29-9A53-EE4A-B8D0-0C73012C1FFE}" type="datetimeFigureOut">
              <a:rPr lang="en-US" smtClean="0"/>
              <a:t>5/25/20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CE34C-9B39-C849-91B6-DE0751B76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8274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FEC29-9A53-EE4A-B8D0-0C73012C1FFE}" type="datetimeFigureOut">
              <a:rPr lang="en-US" smtClean="0"/>
              <a:t>5/25/20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CE34C-9B39-C849-91B6-DE0751B76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3934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FEC29-9A53-EE4A-B8D0-0C73012C1FFE}" type="datetimeFigureOut">
              <a:rPr lang="en-US" smtClean="0"/>
              <a:t>5/25/20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CE34C-9B39-C849-91B6-DE0751B76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5182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FEC29-9A53-EE4A-B8D0-0C73012C1FFE}" type="datetimeFigureOut">
              <a:rPr lang="en-US" smtClean="0"/>
              <a:t>5/25/20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CE34C-9B39-C849-91B6-DE0751B76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5766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FEC29-9A53-EE4A-B8D0-0C73012C1FFE}" type="datetimeFigureOut">
              <a:rPr lang="en-US" smtClean="0"/>
              <a:t>5/25/20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CE34C-9B39-C849-91B6-DE0751B76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2271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FEC29-9A53-EE4A-B8D0-0C73012C1FFE}" type="datetimeFigureOut">
              <a:rPr lang="en-US" smtClean="0"/>
              <a:t>5/25/20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CE34C-9B39-C849-91B6-DE0751B76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2177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FEC29-9A53-EE4A-B8D0-0C73012C1FFE}" type="datetimeFigureOut">
              <a:rPr lang="en-US" smtClean="0"/>
              <a:t>5/25/20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CE34C-9B39-C849-91B6-DE0751B76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2684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FEC29-9A53-EE4A-B8D0-0C73012C1FFE}" type="datetimeFigureOut">
              <a:rPr lang="en-US" smtClean="0"/>
              <a:t>5/25/20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CE34C-9B39-C849-91B6-DE0751B76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1835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0FEC29-9A53-EE4A-B8D0-0C73012C1FFE}" type="datetimeFigureOut">
              <a:rPr lang="en-US" smtClean="0"/>
              <a:t>5/25/20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CCE34C-9B39-C849-91B6-DE0751B76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1870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6000" y="0"/>
            <a:ext cx="5056316" cy="6858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347186" y="3290061"/>
            <a:ext cx="2872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latin typeface="Arial" charset="0"/>
                <a:ea typeface="Arial" charset="0"/>
                <a:cs typeface="Arial" charset="0"/>
              </a:rPr>
              <a:t>A</a:t>
            </a:r>
            <a:endParaRPr lang="en-US" sz="12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350724" y="3535992"/>
            <a:ext cx="2872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latin typeface="Arial" charset="0"/>
                <a:ea typeface="Arial" charset="0"/>
                <a:cs typeface="Arial" charset="0"/>
              </a:rPr>
              <a:t>B</a:t>
            </a:r>
            <a:endParaRPr lang="en-US" sz="12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347865" y="3773555"/>
            <a:ext cx="2952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latin typeface="Arial" charset="0"/>
                <a:ea typeface="Arial" charset="0"/>
                <a:cs typeface="Arial" charset="0"/>
              </a:rPr>
              <a:t>C</a:t>
            </a:r>
          </a:p>
        </p:txBody>
      </p:sp>
      <p:sp>
        <p:nvSpPr>
          <p:cNvPr id="2" name="Oval 1"/>
          <p:cNvSpPr/>
          <p:nvPr/>
        </p:nvSpPr>
        <p:spPr>
          <a:xfrm rot="594767">
            <a:off x="5503331" y="3268133"/>
            <a:ext cx="685800" cy="148928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 rot="771190">
            <a:off x="5520237" y="3498474"/>
            <a:ext cx="553779" cy="137174"/>
          </a:xfrm>
          <a:prstGeom prst="ellipse">
            <a:avLst/>
          </a:prstGeom>
          <a:noFill/>
          <a:ln>
            <a:solidFill>
              <a:srgbClr val="1D3AA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 rot="771190">
            <a:off x="5464962" y="3747147"/>
            <a:ext cx="485451" cy="139107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/>
          <p:cNvCxnSpPr>
            <a:stCxn id="12" idx="3"/>
            <a:endCxn id="14" idx="2"/>
          </p:cNvCxnSpPr>
          <p:nvPr/>
        </p:nvCxnSpPr>
        <p:spPr>
          <a:xfrm flipV="1">
            <a:off x="3637982" y="3505466"/>
            <a:ext cx="1889193" cy="1690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>
            <a:stCxn id="11" idx="3"/>
            <a:endCxn id="2" idx="2"/>
          </p:cNvCxnSpPr>
          <p:nvPr/>
        </p:nvCxnSpPr>
        <p:spPr>
          <a:xfrm flipV="1">
            <a:off x="3634444" y="3283567"/>
            <a:ext cx="1874006" cy="144994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stCxn id="13" idx="3"/>
            <a:endCxn id="15" idx="2"/>
          </p:cNvCxnSpPr>
          <p:nvPr/>
        </p:nvCxnSpPr>
        <p:spPr>
          <a:xfrm flipV="1">
            <a:off x="3643139" y="3762706"/>
            <a:ext cx="1827905" cy="149349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5128010" y="2933743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2</a:t>
            </a:r>
            <a:endParaRPr lang="en-US" sz="1000" dirty="0">
              <a:solidFill>
                <a:srgbClr val="FF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455571" y="2332611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644126" y="1452404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4</a:t>
            </a:r>
            <a:endParaRPr lang="en-US" sz="1000" dirty="0">
              <a:solidFill>
                <a:srgbClr val="FF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265201" y="2810632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5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400901" y="3616560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6</a:t>
            </a:r>
            <a:endParaRPr lang="en-US" sz="1000" dirty="0">
              <a:solidFill>
                <a:srgbClr val="FF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331501" y="4388620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7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526651" y="3120746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1</a:t>
            </a:r>
            <a:endParaRPr lang="en-US" sz="1000" dirty="0">
              <a:solidFill>
                <a:srgbClr val="FF000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6477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6000" y="0"/>
            <a:ext cx="5056316" cy="6858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347186" y="3290061"/>
            <a:ext cx="2872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A</a:t>
            </a:r>
            <a:endParaRPr lang="en-US" sz="1200" dirty="0">
              <a:solidFill>
                <a:srgbClr val="FF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350724" y="3535992"/>
            <a:ext cx="2872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B</a:t>
            </a:r>
            <a:endParaRPr lang="en-US" sz="1200" dirty="0">
              <a:solidFill>
                <a:srgbClr val="FF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347865" y="3773555"/>
            <a:ext cx="2952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C</a:t>
            </a:r>
          </a:p>
        </p:txBody>
      </p:sp>
      <p:sp>
        <p:nvSpPr>
          <p:cNvPr id="2" name="Oval 1"/>
          <p:cNvSpPr/>
          <p:nvPr/>
        </p:nvSpPr>
        <p:spPr>
          <a:xfrm rot="594767">
            <a:off x="5503331" y="3268133"/>
            <a:ext cx="685800" cy="14892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 rot="771190">
            <a:off x="5520237" y="3498474"/>
            <a:ext cx="553779" cy="137174"/>
          </a:xfrm>
          <a:prstGeom prst="ellipse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 rot="771190">
            <a:off x="5464962" y="3747147"/>
            <a:ext cx="485451" cy="139107"/>
          </a:xfrm>
          <a:prstGeom prst="ellipse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/>
          <p:cNvCxnSpPr>
            <a:stCxn id="12" idx="3"/>
            <a:endCxn id="14" idx="2"/>
          </p:cNvCxnSpPr>
          <p:nvPr/>
        </p:nvCxnSpPr>
        <p:spPr>
          <a:xfrm flipV="1">
            <a:off x="3637982" y="3505466"/>
            <a:ext cx="1889193" cy="169026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>
            <a:stCxn id="11" idx="3"/>
            <a:endCxn id="2" idx="2"/>
          </p:cNvCxnSpPr>
          <p:nvPr/>
        </p:nvCxnSpPr>
        <p:spPr>
          <a:xfrm flipV="1">
            <a:off x="3634444" y="3283567"/>
            <a:ext cx="1874006" cy="14499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stCxn id="13" idx="3"/>
            <a:endCxn id="15" idx="2"/>
          </p:cNvCxnSpPr>
          <p:nvPr/>
        </p:nvCxnSpPr>
        <p:spPr>
          <a:xfrm flipV="1">
            <a:off x="3643139" y="3762706"/>
            <a:ext cx="1827905" cy="149349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5128010" y="2933743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2</a:t>
            </a:r>
            <a:endParaRPr lang="en-US" sz="1000" dirty="0">
              <a:solidFill>
                <a:srgbClr val="FF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455571" y="2332611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3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265201" y="2810632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5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400901" y="3616560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6</a:t>
            </a:r>
            <a:endParaRPr lang="en-US" sz="1000" dirty="0">
              <a:solidFill>
                <a:srgbClr val="FF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6331501" y="4388620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7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4526651" y="3120746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1</a:t>
            </a:r>
            <a:endParaRPr lang="en-US" sz="1000" dirty="0">
              <a:solidFill>
                <a:srgbClr val="FF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5644126" y="1443937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4</a:t>
            </a:r>
            <a:endParaRPr lang="en-US" sz="1000" dirty="0">
              <a:solidFill>
                <a:srgbClr val="FF000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989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10650</TotalTime>
  <Words>124</Words>
  <Application>Microsoft Macintosh PowerPoint</Application>
  <PresentationFormat>Widescreen</PresentationFormat>
  <Paragraphs>24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Calibri</vt:lpstr>
      <vt:lpstr>Calibri Light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Belfort, Benjamin David Webst</dc:creator>
  <cp:lastModifiedBy>Belfort, Benjamin David Webst</cp:lastModifiedBy>
  <cp:revision>9</cp:revision>
  <dcterms:created xsi:type="dcterms:W3CDTF">2020-05-13T18:23:37Z</dcterms:created>
  <dcterms:modified xsi:type="dcterms:W3CDTF">2020-06-02T07:24:32Z</dcterms:modified>
</cp:coreProperties>
</file>

<file path=docProps/thumbnail.jpeg>
</file>